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61" r:id="rId3"/>
    <p:sldId id="271" r:id="rId4"/>
    <p:sldId id="272" r:id="rId5"/>
    <p:sldId id="273" r:id="rId6"/>
    <p:sldId id="274" r:id="rId7"/>
    <p:sldId id="276" r:id="rId8"/>
    <p:sldId id="265" r:id="rId9"/>
    <p:sldId id="270" r:id="rId10"/>
    <p:sldId id="266"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6FE"/>
    <a:srgbClr val="024571"/>
    <a:srgbClr val="022F4E"/>
    <a:srgbClr val="02395E"/>
    <a:srgbClr val="1C6AB2"/>
    <a:srgbClr val="011D3B"/>
    <a:srgbClr val="033364"/>
    <a:srgbClr val="0449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741" autoAdjust="0"/>
  </p:normalViewPr>
  <p:slideViewPr>
    <p:cSldViewPr snapToGrid="0">
      <p:cViewPr varScale="1">
        <p:scale>
          <a:sx n="62" d="100"/>
          <a:sy n="62" d="100"/>
        </p:scale>
        <p:origin x="1288" y="4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8184B-3AAB-45E9-BDC4-5C8BA12408F5}" type="datetimeFigureOut">
              <a:rPr lang="es-CO" smtClean="0"/>
              <a:t>26/04/2024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C2DDD-4019-4BA2-9DFA-58C66C21CFEE}" type="slidenum">
              <a:rPr lang="es-CO" smtClean="0"/>
              <a:t>‹Nº›</a:t>
            </a:fld>
            <a:endParaRPr lang="es-CO"/>
          </a:p>
        </p:txBody>
      </p:sp>
    </p:spTree>
    <p:extLst>
      <p:ext uri="{BB962C8B-B14F-4D97-AF65-F5344CB8AC3E}">
        <p14:creationId xmlns:p14="http://schemas.microsoft.com/office/powerpoint/2010/main" val="231109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61C2DDD-4019-4BA2-9DFA-58C66C21CFEE}" type="slidenum">
              <a:rPr lang="es-CO" smtClean="0"/>
              <a:t>4</a:t>
            </a:fld>
            <a:endParaRPr lang="es-CO"/>
          </a:p>
        </p:txBody>
      </p:sp>
    </p:spTree>
    <p:extLst>
      <p:ext uri="{BB962C8B-B14F-4D97-AF65-F5344CB8AC3E}">
        <p14:creationId xmlns:p14="http://schemas.microsoft.com/office/powerpoint/2010/main" val="3234303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61C2DDD-4019-4BA2-9DFA-58C66C21CFEE}" type="slidenum">
              <a:rPr lang="es-CO" smtClean="0"/>
              <a:t>10</a:t>
            </a:fld>
            <a:endParaRPr lang="es-CO"/>
          </a:p>
        </p:txBody>
      </p:sp>
    </p:spTree>
    <p:extLst>
      <p:ext uri="{BB962C8B-B14F-4D97-AF65-F5344CB8AC3E}">
        <p14:creationId xmlns:p14="http://schemas.microsoft.com/office/powerpoint/2010/main" val="1843817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icial/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A41A28B-B579-43BF-85BC-EE22546314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762240" y="3549871"/>
            <a:ext cx="6481157" cy="1555316"/>
          </a:xfrm>
          <a:prstGeom prst="rect">
            <a:avLst/>
          </a:prstGeom>
        </p:spPr>
        <p:txBody>
          <a:bodyPr anchor="b">
            <a:normAutofit/>
          </a:bodyPr>
          <a:lstStyle>
            <a:lvl1pPr algn="l">
              <a:lnSpc>
                <a:spcPts val="5600"/>
              </a:lnSpc>
              <a:defRPr sz="5500" b="1">
                <a:solidFill>
                  <a:schemeClr val="bg1"/>
                </a:solidFill>
                <a:latin typeface="+mn-lt"/>
              </a:defRPr>
            </a:lvl1pPr>
          </a:lstStyle>
          <a:p>
            <a:r>
              <a:rPr lang="es-ES" dirty="0"/>
              <a:t>TÍTULO O NOMBRE DE LA PRESENTACIÓN</a:t>
            </a:r>
            <a:endParaRPr lang="es-CO" dirty="0"/>
          </a:p>
        </p:txBody>
      </p:sp>
      <p:sp>
        <p:nvSpPr>
          <p:cNvPr id="3" name="Subtítulo 2">
            <a:extLst>
              <a:ext uri="{FF2B5EF4-FFF2-40B4-BE49-F238E27FC236}">
                <a16:creationId xmlns:a16="http://schemas.microsoft.com/office/drawing/2014/main" id="{752045EB-9AD1-9232-709C-98C7B5B500F6}"/>
              </a:ext>
            </a:extLst>
          </p:cNvPr>
          <p:cNvSpPr>
            <a:spLocks noGrp="1"/>
          </p:cNvSpPr>
          <p:nvPr>
            <p:ph type="subTitle" idx="1"/>
          </p:nvPr>
        </p:nvSpPr>
        <p:spPr>
          <a:xfrm>
            <a:off x="762240" y="5192212"/>
            <a:ext cx="7063048" cy="435841"/>
          </a:xfrm>
          <a:prstGeom prst="rect">
            <a:avLst/>
          </a:prstGeom>
        </p:spPr>
        <p:txBody>
          <a:bodyPr/>
          <a:lstStyle>
            <a:lvl1pPr marL="0" indent="0" algn="l">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pic>
        <p:nvPicPr>
          <p:cNvPr id="7" name="Imagen 6">
            <a:extLst>
              <a:ext uri="{FF2B5EF4-FFF2-40B4-BE49-F238E27FC236}">
                <a16:creationId xmlns:a16="http://schemas.microsoft.com/office/drawing/2014/main" id="{EC6AD41C-AAAB-4BC5-BEE5-E7E287BD82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grpSp>
        <p:nvGrpSpPr>
          <p:cNvPr id="17" name="Grupo 16">
            <a:extLst>
              <a:ext uri="{FF2B5EF4-FFF2-40B4-BE49-F238E27FC236}">
                <a16:creationId xmlns:a16="http://schemas.microsoft.com/office/drawing/2014/main" id="{B16BD767-E8E6-432C-B397-5F191572808A}"/>
              </a:ext>
            </a:extLst>
          </p:cNvPr>
          <p:cNvGrpSpPr/>
          <p:nvPr userDrawn="1"/>
        </p:nvGrpSpPr>
        <p:grpSpPr>
          <a:xfrm>
            <a:off x="762240" y="6449275"/>
            <a:ext cx="11429760" cy="311420"/>
            <a:chOff x="762240" y="6544811"/>
            <a:chExt cx="11429760" cy="311420"/>
          </a:xfrm>
        </p:grpSpPr>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BD94F895-D843-495B-8CD5-AAE5F1A7569D}"/>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070EC99-5C04-41A1-850E-2CF0D1822EE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754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eguntas">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E4814F-F0F4-6971-C193-EA3C7BB57A8D}"/>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pic>
        <p:nvPicPr>
          <p:cNvPr id="7" name="Gráfico 6">
            <a:extLst>
              <a:ext uri="{FF2B5EF4-FFF2-40B4-BE49-F238E27FC236}">
                <a16:creationId xmlns:a16="http://schemas.microsoft.com/office/drawing/2014/main" id="{17B3078A-8D7F-4C96-B4B7-4627C9CC1D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5" name="Grupo 14">
            <a:extLst>
              <a:ext uri="{FF2B5EF4-FFF2-40B4-BE49-F238E27FC236}">
                <a16:creationId xmlns:a16="http://schemas.microsoft.com/office/drawing/2014/main" id="{30059953-EB0C-4B4D-B0F5-E44F0CCF7A30}"/>
              </a:ext>
            </a:extLst>
          </p:cNvPr>
          <p:cNvGrpSpPr/>
          <p:nvPr userDrawn="1"/>
        </p:nvGrpSpPr>
        <p:grpSpPr>
          <a:xfrm>
            <a:off x="762240" y="6449275"/>
            <a:ext cx="11429760" cy="311420"/>
            <a:chOff x="762240" y="6544811"/>
            <a:chExt cx="11429760" cy="311420"/>
          </a:xfrm>
        </p:grpSpPr>
        <p:sp>
          <p:nvSpPr>
            <p:cNvPr id="16" name="Subtítulo 2">
              <a:extLst>
                <a:ext uri="{FF2B5EF4-FFF2-40B4-BE49-F238E27FC236}">
                  <a16:creationId xmlns:a16="http://schemas.microsoft.com/office/drawing/2014/main" id="{52F69393-AF23-40B9-90BB-46C9FA9AB8CC}"/>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B9F417D7-BC9C-41C2-8A15-4C63E2A1F079}"/>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D625AA67-C637-46D3-A759-B1181C204F01}"/>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CF33886-9289-4FA3-A2BD-98B48A6288C3}"/>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1" name="Imagen 20">
            <a:extLst>
              <a:ext uri="{FF2B5EF4-FFF2-40B4-BE49-F238E27FC236}">
                <a16:creationId xmlns:a16="http://schemas.microsoft.com/office/drawing/2014/main" id="{63408129-5D9F-4D66-807B-2E7C14A2F7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0517" y="162492"/>
            <a:ext cx="2918669" cy="964730"/>
          </a:xfrm>
          <a:prstGeom prst="rect">
            <a:avLst/>
          </a:prstGeom>
        </p:spPr>
      </p:pic>
      <p:grpSp>
        <p:nvGrpSpPr>
          <p:cNvPr id="2" name="Grupo 1">
            <a:extLst>
              <a:ext uri="{FF2B5EF4-FFF2-40B4-BE49-F238E27FC236}">
                <a16:creationId xmlns:a16="http://schemas.microsoft.com/office/drawing/2014/main" id="{4EA66D6A-43F4-4865-ACA4-E30B3F0E33A8}"/>
              </a:ext>
            </a:extLst>
          </p:cNvPr>
          <p:cNvGrpSpPr/>
          <p:nvPr userDrawn="1"/>
        </p:nvGrpSpPr>
        <p:grpSpPr>
          <a:xfrm>
            <a:off x="4293764" y="2188507"/>
            <a:ext cx="3531220" cy="1702097"/>
            <a:chOff x="2528154" y="2188507"/>
            <a:chExt cx="3531220" cy="1702097"/>
          </a:xfrm>
        </p:grpSpPr>
        <p:pic>
          <p:nvPicPr>
            <p:cNvPr id="1026" name="Picture 2" descr="CERTIFICADO ISO 9001:2015 BUREAU VERITAS – JAR | Ildefonso Rosa Ramírez e  Hijos S.L.">
              <a:extLst>
                <a:ext uri="{FF2B5EF4-FFF2-40B4-BE49-F238E27FC236}">
                  <a16:creationId xmlns:a16="http://schemas.microsoft.com/office/drawing/2014/main" id="{036B3638-4D65-4B13-A118-D75191BE2225}"/>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ERTIFICADO ISO 9001:2015 BUREAU VERITAS – JAR | Ildefonso Rosa Ramírez e  Hijos S.L.">
              <a:extLst>
                <a:ext uri="{FF2B5EF4-FFF2-40B4-BE49-F238E27FC236}">
                  <a16:creationId xmlns:a16="http://schemas.microsoft.com/office/drawing/2014/main" id="{AD39CB6D-82A7-4E92-A012-676F185402CF}"/>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9E84BF64-411B-45E4-A177-F550305FF7C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spTree>
    <p:extLst>
      <p:ext uri="{BB962C8B-B14F-4D97-AF65-F5344CB8AC3E}">
        <p14:creationId xmlns:p14="http://schemas.microsoft.com/office/powerpoint/2010/main" val="18467034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0AFEE53-E19A-45E2-90A1-60ED8EFABE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ítulo 1">
            <a:extLst>
              <a:ext uri="{FF2B5EF4-FFF2-40B4-BE49-F238E27FC236}">
                <a16:creationId xmlns:a16="http://schemas.microsoft.com/office/drawing/2014/main" id="{A4E0154D-AFEB-4F9B-B88E-7E328A0F92D3}"/>
              </a:ext>
            </a:extLst>
          </p:cNvPr>
          <p:cNvSpPr>
            <a:spLocks noGrp="1"/>
          </p:cNvSpPr>
          <p:nvPr>
            <p:ph type="ctrTitle" hasCustomPrompt="1"/>
          </p:nvPr>
        </p:nvSpPr>
        <p:spPr>
          <a:xfrm>
            <a:off x="801699" y="3844883"/>
            <a:ext cx="10648775" cy="1277750"/>
          </a:xfrm>
          <a:prstGeom prst="rect">
            <a:avLst/>
          </a:prstGeom>
        </p:spPr>
        <p:txBody>
          <a:bodyPr anchor="b">
            <a:noAutofit/>
          </a:bodyPr>
          <a:lstStyle>
            <a:lvl1pPr algn="ctr">
              <a:lnSpc>
                <a:spcPts val="5600"/>
              </a:lnSpc>
              <a:defRPr sz="10000" b="1">
                <a:solidFill>
                  <a:srgbClr val="CEE6FE"/>
                </a:solidFill>
                <a:latin typeface="+mn-lt"/>
              </a:defRPr>
            </a:lvl1pPr>
          </a:lstStyle>
          <a:p>
            <a:r>
              <a:rPr lang="es-ES" dirty="0"/>
              <a:t>Gracias</a:t>
            </a:r>
            <a:endParaRPr lang="es-CO" dirty="0"/>
          </a:p>
        </p:txBody>
      </p:sp>
      <p:grpSp>
        <p:nvGrpSpPr>
          <p:cNvPr id="11" name="Grupo 10">
            <a:extLst>
              <a:ext uri="{FF2B5EF4-FFF2-40B4-BE49-F238E27FC236}">
                <a16:creationId xmlns:a16="http://schemas.microsoft.com/office/drawing/2014/main" id="{2CCA17BF-297F-49C9-905B-331D6B2F2E0E}"/>
              </a:ext>
            </a:extLst>
          </p:cNvPr>
          <p:cNvGrpSpPr/>
          <p:nvPr userDrawn="1"/>
        </p:nvGrpSpPr>
        <p:grpSpPr>
          <a:xfrm>
            <a:off x="762240" y="6462923"/>
            <a:ext cx="11429760" cy="311420"/>
            <a:chOff x="762240" y="6544811"/>
            <a:chExt cx="11429760" cy="311420"/>
          </a:xfrm>
        </p:grpSpPr>
        <p:sp>
          <p:nvSpPr>
            <p:cNvPr id="12" name="Subtítulo 2">
              <a:extLst>
                <a:ext uri="{FF2B5EF4-FFF2-40B4-BE49-F238E27FC236}">
                  <a16:creationId xmlns:a16="http://schemas.microsoft.com/office/drawing/2014/main" id="{DA284306-DD0A-4F77-A36F-1EA8D7D1FA51}"/>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3" name="Subtítulo 2">
              <a:extLst>
                <a:ext uri="{FF2B5EF4-FFF2-40B4-BE49-F238E27FC236}">
                  <a16:creationId xmlns:a16="http://schemas.microsoft.com/office/drawing/2014/main" id="{1EF2A760-C33A-47E7-BCF4-920B95E30B50}"/>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5" name="Conector recto 14">
              <a:extLst>
                <a:ext uri="{FF2B5EF4-FFF2-40B4-BE49-F238E27FC236}">
                  <a16:creationId xmlns:a16="http://schemas.microsoft.com/office/drawing/2014/main" id="{2D891D4F-C310-44B1-A256-5DE14E824FC4}"/>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4BEAB17E-4A80-4E9D-A2DB-8FEE17F37E2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Gráfico 17">
            <a:extLst>
              <a:ext uri="{FF2B5EF4-FFF2-40B4-BE49-F238E27FC236}">
                <a16:creationId xmlns:a16="http://schemas.microsoft.com/office/drawing/2014/main" id="{5267CEAE-CF95-4918-81A3-9616DA95A6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21727" y="5408822"/>
            <a:ext cx="7570273" cy="923467"/>
          </a:xfrm>
          <a:prstGeom prst="rect">
            <a:avLst/>
          </a:prstGeom>
        </p:spPr>
      </p:pic>
      <p:pic>
        <p:nvPicPr>
          <p:cNvPr id="3" name="Imagen 2">
            <a:extLst>
              <a:ext uri="{FF2B5EF4-FFF2-40B4-BE49-F238E27FC236}">
                <a16:creationId xmlns:a16="http://schemas.microsoft.com/office/drawing/2014/main" id="{80DFBDA6-7F81-49AB-9E42-3969BA6821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2511" y="728501"/>
            <a:ext cx="2106979" cy="2908460"/>
          </a:xfrm>
          <a:prstGeom prst="rect">
            <a:avLst/>
          </a:prstGeom>
        </p:spPr>
      </p:pic>
    </p:spTree>
    <p:extLst>
      <p:ext uri="{BB962C8B-B14F-4D97-AF65-F5344CB8AC3E}">
        <p14:creationId xmlns:p14="http://schemas.microsoft.com/office/powerpoint/2010/main" val="19417353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808F0ABA-1C72-0357-89C3-3541C488C417}"/>
              </a:ext>
            </a:extLst>
          </p:cNvPr>
          <p:cNvSpPr>
            <a:spLocks noGrp="1"/>
          </p:cNvSpPr>
          <p:nvPr>
            <p:ph type="ctrTitle" hasCustomPrompt="1"/>
          </p:nvPr>
        </p:nvSpPr>
        <p:spPr>
          <a:xfrm>
            <a:off x="547785" y="253537"/>
            <a:ext cx="3064626" cy="794701"/>
          </a:xfrm>
          <a:prstGeom prst="rect">
            <a:avLst/>
          </a:prstGeom>
        </p:spPr>
        <p:txBody>
          <a:bodyPr anchor="b">
            <a:normAutofit/>
          </a:bodyPr>
          <a:lstStyle>
            <a:lvl1pPr algn="l">
              <a:lnSpc>
                <a:spcPts val="5600"/>
              </a:lnSpc>
              <a:defRPr sz="5500" b="1">
                <a:solidFill>
                  <a:schemeClr val="tx1">
                    <a:lumMod val="65000"/>
                    <a:lumOff val="35000"/>
                  </a:schemeClr>
                </a:solidFill>
                <a:latin typeface="+mn-lt"/>
              </a:defRPr>
            </a:lvl1pPr>
          </a:lstStyle>
          <a:p>
            <a:r>
              <a:rPr lang="es-ES" dirty="0"/>
              <a:t>AGENDA</a:t>
            </a:r>
            <a:endParaRPr lang="es-CO" dirty="0"/>
          </a:p>
        </p:txBody>
      </p:sp>
      <p:pic>
        <p:nvPicPr>
          <p:cNvPr id="4" name="Gráfico 3">
            <a:extLst>
              <a:ext uri="{FF2B5EF4-FFF2-40B4-BE49-F238E27FC236}">
                <a16:creationId xmlns:a16="http://schemas.microsoft.com/office/drawing/2014/main" id="{8F23F3CD-8FA5-4E50-8A23-3BE0471563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
        <p:nvSpPr>
          <p:cNvPr id="12" name="Subtítulo 2">
            <a:extLst>
              <a:ext uri="{FF2B5EF4-FFF2-40B4-BE49-F238E27FC236}">
                <a16:creationId xmlns:a16="http://schemas.microsoft.com/office/drawing/2014/main" id="{4960494F-3690-499B-B162-4BF62DDFCFAC}"/>
              </a:ext>
            </a:extLst>
          </p:cNvPr>
          <p:cNvSpPr>
            <a:spLocks noGrp="1"/>
          </p:cNvSpPr>
          <p:nvPr>
            <p:ph type="subTitle" idx="1"/>
          </p:nvPr>
        </p:nvSpPr>
        <p:spPr>
          <a:xfrm>
            <a:off x="547785" y="1095345"/>
            <a:ext cx="7063048" cy="396219"/>
          </a:xfrm>
          <a:prstGeom prst="rect">
            <a:avLst/>
          </a:prstGeom>
        </p:spPr>
        <p:txBody>
          <a:bodyPr/>
          <a:lstStyle>
            <a:lvl1pPr marL="0" indent="0" algn="l">
              <a:buNone/>
              <a:defRPr sz="2000">
                <a:solidFill>
                  <a:schemeClr val="tx1">
                    <a:lumMod val="65000"/>
                    <a:lumOff val="3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grpSp>
        <p:nvGrpSpPr>
          <p:cNvPr id="15" name="Grupo 14">
            <a:extLst>
              <a:ext uri="{FF2B5EF4-FFF2-40B4-BE49-F238E27FC236}">
                <a16:creationId xmlns:a16="http://schemas.microsoft.com/office/drawing/2014/main" id="{A7212D13-6548-4136-A09A-5F077AD7FB3C}"/>
              </a:ext>
            </a:extLst>
          </p:cNvPr>
          <p:cNvGrpSpPr/>
          <p:nvPr userDrawn="1"/>
        </p:nvGrpSpPr>
        <p:grpSpPr>
          <a:xfrm>
            <a:off x="506841" y="6449275"/>
            <a:ext cx="11685159" cy="311420"/>
            <a:chOff x="721296" y="6544811"/>
            <a:chExt cx="11685159" cy="311420"/>
          </a:xfrm>
        </p:grpSpPr>
        <p:sp>
          <p:nvSpPr>
            <p:cNvPr id="16" name="Subtítulo 2">
              <a:extLst>
                <a:ext uri="{FF2B5EF4-FFF2-40B4-BE49-F238E27FC236}">
                  <a16:creationId xmlns:a16="http://schemas.microsoft.com/office/drawing/2014/main" id="{1216F2FF-54FA-490F-A90D-1CE0FB0890E6}"/>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01354925-2BDE-4CF4-823D-9B053BB30EE0}"/>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BBFBAD6-D444-4D9F-8474-E06FEF01298A}"/>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E1FB0AE0-5151-4ABC-AC25-1414DCFC72D0}"/>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873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0" name="Título 1">
            <a:extLst>
              <a:ext uri="{FF2B5EF4-FFF2-40B4-BE49-F238E27FC236}">
                <a16:creationId xmlns:a16="http://schemas.microsoft.com/office/drawing/2014/main" id="{1B376F43-49CC-B738-5749-D2B234A49A35}"/>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033364"/>
                </a:solidFill>
                <a:latin typeface="+mn-lt"/>
              </a:defRPr>
            </a:lvl1pPr>
          </a:lstStyle>
          <a:p>
            <a:r>
              <a:rPr lang="es-ES" dirty="0"/>
              <a:t>Título</a:t>
            </a:r>
            <a:endParaRPr lang="es-CO" dirty="0"/>
          </a:p>
        </p:txBody>
      </p:sp>
      <p:sp>
        <p:nvSpPr>
          <p:cNvPr id="21" name="Marcador de texto 2">
            <a:extLst>
              <a:ext uri="{FF2B5EF4-FFF2-40B4-BE49-F238E27FC236}">
                <a16:creationId xmlns:a16="http://schemas.microsoft.com/office/drawing/2014/main" id="{C85DDDF4-4046-BFD3-E40D-1FD4F8985067}"/>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tx1">
                    <a:lumMod val="65000"/>
                    <a:lumOff val="35000"/>
                  </a:schemeClr>
                </a:solidFill>
                <a:latin typeface="+mj-lt"/>
              </a:defRPr>
            </a:lvl1pPr>
          </a:lstStyle>
          <a:p>
            <a:endParaRPr lang="es-CO" dirty="0"/>
          </a:p>
        </p:txBody>
      </p:sp>
      <p:sp>
        <p:nvSpPr>
          <p:cNvPr id="24" name="Marcador de texto 2">
            <a:extLst>
              <a:ext uri="{FF2B5EF4-FFF2-40B4-BE49-F238E27FC236}">
                <a16:creationId xmlns:a16="http://schemas.microsoft.com/office/drawing/2014/main" id="{FEF69921-B2C2-FCF1-AB8B-743E37383FED}"/>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tx1">
                    <a:lumMod val="65000"/>
                    <a:lumOff val="35000"/>
                  </a:schemeClr>
                </a:solidFill>
                <a:latin typeface="+mj-lt"/>
              </a:defRPr>
            </a:lvl1pPr>
          </a:lstStyle>
          <a:p>
            <a:r>
              <a:rPr lang="es-CO" dirty="0"/>
              <a:t>Contenido</a:t>
            </a:r>
          </a:p>
        </p:txBody>
      </p:sp>
      <p:pic>
        <p:nvPicPr>
          <p:cNvPr id="12" name="Gráfico 11">
            <a:extLst>
              <a:ext uri="{FF2B5EF4-FFF2-40B4-BE49-F238E27FC236}">
                <a16:creationId xmlns:a16="http://schemas.microsoft.com/office/drawing/2014/main" id="{FEAF31B3-9FD4-4755-8CD0-6A3EED19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3" name="Grupo 12">
            <a:extLst>
              <a:ext uri="{FF2B5EF4-FFF2-40B4-BE49-F238E27FC236}">
                <a16:creationId xmlns:a16="http://schemas.microsoft.com/office/drawing/2014/main" id="{23C191E6-CA6F-4D45-B0D2-68BA3E106EC3}"/>
              </a:ext>
            </a:extLst>
          </p:cNvPr>
          <p:cNvGrpSpPr/>
          <p:nvPr userDrawn="1"/>
        </p:nvGrpSpPr>
        <p:grpSpPr>
          <a:xfrm>
            <a:off x="506841" y="6449275"/>
            <a:ext cx="11685159" cy="311420"/>
            <a:chOff x="721296" y="6544811"/>
            <a:chExt cx="11685159" cy="311420"/>
          </a:xfrm>
        </p:grpSpPr>
        <p:sp>
          <p:nvSpPr>
            <p:cNvPr id="14" name="Subtítulo 2">
              <a:extLst>
                <a:ext uri="{FF2B5EF4-FFF2-40B4-BE49-F238E27FC236}">
                  <a16:creationId xmlns:a16="http://schemas.microsoft.com/office/drawing/2014/main" id="{38D782C7-BE92-466D-99F6-E44978AA6A5A}"/>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5" name="Subtítulo 2">
              <a:extLst>
                <a:ext uri="{FF2B5EF4-FFF2-40B4-BE49-F238E27FC236}">
                  <a16:creationId xmlns:a16="http://schemas.microsoft.com/office/drawing/2014/main" id="{B3AEE319-0027-4381-A414-FFAECC898272}"/>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BB4211BD-3B7B-49A9-949C-514339580CD7}"/>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4F55387-3834-4378-B5D7-E75DDDEB50F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0920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B774320-97C2-4178-AACE-ABBFF38C6FB1}"/>
              </a:ext>
            </a:extLst>
          </p:cNvPr>
          <p:cNvSpPr/>
          <p:nvPr userDrawn="1"/>
        </p:nvSpPr>
        <p:spPr>
          <a:xfrm>
            <a:off x="-1" y="-81886"/>
            <a:ext cx="12296633" cy="6981746"/>
          </a:xfrm>
          <a:prstGeom prst="rect">
            <a:avLst/>
          </a:prstGeom>
          <a:solidFill>
            <a:srgbClr val="022F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CEE6FE"/>
                </a:solidFill>
                <a:latin typeface="+mn-lt"/>
              </a:defRPr>
            </a:lvl1pPr>
          </a:lstStyle>
          <a:p>
            <a:r>
              <a:rPr lang="es-ES" dirty="0"/>
              <a:t>Título</a:t>
            </a:r>
            <a:endParaRPr lang="es-CO" dirty="0"/>
          </a:p>
        </p:txBody>
      </p:sp>
      <p:sp>
        <p:nvSpPr>
          <p:cNvPr id="15" name="Marcador de texto 2">
            <a:extLst>
              <a:ext uri="{FF2B5EF4-FFF2-40B4-BE49-F238E27FC236}">
                <a16:creationId xmlns:a16="http://schemas.microsoft.com/office/drawing/2014/main" id="{6DD70E12-38D6-61EB-E85D-A21DADC77166}"/>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bg1"/>
                </a:solidFill>
                <a:latin typeface="+mj-lt"/>
              </a:defRPr>
            </a:lvl1pPr>
          </a:lstStyle>
          <a:p>
            <a:endParaRPr lang="es-CO" dirty="0"/>
          </a:p>
        </p:txBody>
      </p:sp>
      <p:sp>
        <p:nvSpPr>
          <p:cNvPr id="16" name="Marcador de texto 2">
            <a:extLst>
              <a:ext uri="{FF2B5EF4-FFF2-40B4-BE49-F238E27FC236}">
                <a16:creationId xmlns:a16="http://schemas.microsoft.com/office/drawing/2014/main" id="{480ECBEF-9698-BE28-139F-2C36DD47F462}"/>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bg1"/>
                </a:solidFill>
                <a:latin typeface="+mj-lt"/>
              </a:defRPr>
            </a:lvl1pPr>
          </a:lstStyle>
          <a:p>
            <a:r>
              <a:rPr lang="es-CO" dirty="0"/>
              <a:t>Contenido</a:t>
            </a:r>
          </a:p>
        </p:txBody>
      </p:sp>
      <p:grpSp>
        <p:nvGrpSpPr>
          <p:cNvPr id="19" name="Grupo 18">
            <a:extLst>
              <a:ext uri="{FF2B5EF4-FFF2-40B4-BE49-F238E27FC236}">
                <a16:creationId xmlns:a16="http://schemas.microsoft.com/office/drawing/2014/main" id="{4A3D58CE-2BA6-4DD2-8B2F-7A31BA8965AA}"/>
              </a:ext>
            </a:extLst>
          </p:cNvPr>
          <p:cNvGrpSpPr/>
          <p:nvPr userDrawn="1"/>
        </p:nvGrpSpPr>
        <p:grpSpPr>
          <a:xfrm>
            <a:off x="506841" y="6449275"/>
            <a:ext cx="11685159" cy="311420"/>
            <a:chOff x="721296" y="6544811"/>
            <a:chExt cx="11685159" cy="311420"/>
          </a:xfrm>
        </p:grpSpPr>
        <p:sp>
          <p:nvSpPr>
            <p:cNvPr id="20" name="Subtítulo 2">
              <a:extLst>
                <a:ext uri="{FF2B5EF4-FFF2-40B4-BE49-F238E27FC236}">
                  <a16:creationId xmlns:a16="http://schemas.microsoft.com/office/drawing/2014/main" id="{E1983AAA-5220-409D-A317-90796052B88D}"/>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21" name="Subtítulo 2">
              <a:extLst>
                <a:ext uri="{FF2B5EF4-FFF2-40B4-BE49-F238E27FC236}">
                  <a16:creationId xmlns:a16="http://schemas.microsoft.com/office/drawing/2014/main" id="{F3207FDD-E692-4FD4-826C-AA2C1038358C}"/>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5A4837BB-4271-47ED-9AB1-C3F92D18BF04}"/>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E855D31-6401-4B3A-9D6B-D391019F274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4" name="Gráfico 23">
            <a:extLst>
              <a:ext uri="{FF2B5EF4-FFF2-40B4-BE49-F238E27FC236}">
                <a16:creationId xmlns:a16="http://schemas.microsoft.com/office/drawing/2014/main" id="{39A0E6A1-18EB-4BE8-BA6B-0B3599BCBF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Tree>
    <p:extLst>
      <p:ext uri="{BB962C8B-B14F-4D97-AF65-F5344CB8AC3E}">
        <p14:creationId xmlns:p14="http://schemas.microsoft.com/office/powerpoint/2010/main" val="213736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Interno 1">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2A43EE6-8570-4964-86F5-A0B87BFFF6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257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Interno 2">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1890CF-BD64-4419-A68E-F5651D0628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2317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Interno 3">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C4E03AE-D8DD-4EEB-B111-A72613B8F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93193"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058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Interno 4">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A9EFE17-C2A5-4B3B-82B4-FF466156DC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1141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guntas">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E866F5-671F-4610-8A8E-857E5D83B7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692515" y="3844883"/>
            <a:ext cx="9464153" cy="1277750"/>
          </a:xfrm>
          <a:prstGeom prst="rect">
            <a:avLst/>
          </a:prstGeom>
        </p:spPr>
        <p:txBody>
          <a:bodyPr anchor="b">
            <a:noAutofit/>
          </a:bodyPr>
          <a:lstStyle>
            <a:lvl1pPr algn="l">
              <a:lnSpc>
                <a:spcPts val="5600"/>
              </a:lnSpc>
              <a:defRPr sz="10000" b="1">
                <a:solidFill>
                  <a:srgbClr val="CEE6FE"/>
                </a:solidFill>
                <a:latin typeface="+mn-lt"/>
              </a:defRPr>
            </a:lvl1pPr>
          </a:lstStyle>
          <a:p>
            <a:r>
              <a:rPr lang="es-ES" dirty="0"/>
              <a:t>Preguntas</a:t>
            </a:r>
            <a:endParaRPr lang="es-CO" dirty="0"/>
          </a:p>
        </p:txBody>
      </p:sp>
      <p:grpSp>
        <p:nvGrpSpPr>
          <p:cNvPr id="6" name="Grupo 5">
            <a:extLst>
              <a:ext uri="{FF2B5EF4-FFF2-40B4-BE49-F238E27FC236}">
                <a16:creationId xmlns:a16="http://schemas.microsoft.com/office/drawing/2014/main" id="{7A032C1A-76C8-45C3-8161-AFFE06869691}"/>
              </a:ext>
            </a:extLst>
          </p:cNvPr>
          <p:cNvGrpSpPr/>
          <p:nvPr userDrawn="1"/>
        </p:nvGrpSpPr>
        <p:grpSpPr>
          <a:xfrm>
            <a:off x="762240" y="6462923"/>
            <a:ext cx="11429760" cy="311420"/>
            <a:chOff x="762240" y="6544811"/>
            <a:chExt cx="11429760" cy="311420"/>
          </a:xfrm>
        </p:grpSpPr>
        <p:sp>
          <p:nvSpPr>
            <p:cNvPr id="7" name="Subtítulo 2">
              <a:extLst>
                <a:ext uri="{FF2B5EF4-FFF2-40B4-BE49-F238E27FC236}">
                  <a16:creationId xmlns:a16="http://schemas.microsoft.com/office/drawing/2014/main" id="{052002C2-7864-492B-AA94-45A8A4720E4F}"/>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8" name="Subtítulo 2">
              <a:extLst>
                <a:ext uri="{FF2B5EF4-FFF2-40B4-BE49-F238E27FC236}">
                  <a16:creationId xmlns:a16="http://schemas.microsoft.com/office/drawing/2014/main" id="{0269DCA0-DC5B-441C-B0B6-5EEA6E47B9DB}"/>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E54882FF-452A-408C-AAD0-9D473B70BA97}"/>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8DCC7F7-AE0C-49E2-BCEE-9608BEB67EDB}"/>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55A1350-B813-496E-A8BD-E8B3B2F3BD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pic>
        <p:nvPicPr>
          <p:cNvPr id="12" name="Gráfico 11">
            <a:extLst>
              <a:ext uri="{FF2B5EF4-FFF2-40B4-BE49-F238E27FC236}">
                <a16:creationId xmlns:a16="http://schemas.microsoft.com/office/drawing/2014/main" id="{6DF18DB5-EC63-4BCD-853D-53F3FAD8E8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27" y="5408822"/>
            <a:ext cx="7570273" cy="923467"/>
          </a:xfrm>
          <a:prstGeom prst="rect">
            <a:avLst/>
          </a:prstGeom>
        </p:spPr>
      </p:pic>
    </p:spTree>
    <p:extLst>
      <p:ext uri="{BB962C8B-B14F-4D97-AF65-F5344CB8AC3E}">
        <p14:creationId xmlns:p14="http://schemas.microsoft.com/office/powerpoint/2010/main" val="40846528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1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92" r:id="rId6"/>
    <p:sldLayoutId id="2147483693" r:id="rId7"/>
    <p:sldLayoutId id="2147483694" r:id="rId8"/>
    <p:sldLayoutId id="2147483690" r:id="rId9"/>
    <p:sldLayoutId id="2147483695"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747C0-9024-FBF4-4ADF-DA0AB05E3388}"/>
              </a:ext>
            </a:extLst>
          </p:cNvPr>
          <p:cNvSpPr>
            <a:spLocks noGrp="1"/>
          </p:cNvSpPr>
          <p:nvPr>
            <p:ph type="ctrTitle"/>
          </p:nvPr>
        </p:nvSpPr>
        <p:spPr/>
        <p:txBody>
          <a:bodyPr>
            <a:normAutofit fontScale="90000"/>
          </a:bodyPr>
          <a:lstStyle/>
          <a:p>
            <a:r>
              <a:rPr lang="es-ES" dirty="0" err="1"/>
              <a:t>Ciberforense</a:t>
            </a:r>
            <a:r>
              <a:rPr lang="es-ES" dirty="0"/>
              <a:t> Cumplimiento y auditoria</a:t>
            </a:r>
            <a:endParaRPr lang="es-CO" dirty="0"/>
          </a:p>
        </p:txBody>
      </p:sp>
      <p:sp>
        <p:nvSpPr>
          <p:cNvPr id="3" name="Subtítulo 2">
            <a:extLst>
              <a:ext uri="{FF2B5EF4-FFF2-40B4-BE49-F238E27FC236}">
                <a16:creationId xmlns:a16="http://schemas.microsoft.com/office/drawing/2014/main" id="{2C81399E-92E7-C2A8-F6B3-FE46E20A6926}"/>
              </a:ext>
            </a:extLst>
          </p:cNvPr>
          <p:cNvSpPr>
            <a:spLocks noGrp="1"/>
          </p:cNvSpPr>
          <p:nvPr>
            <p:ph type="subTitle" idx="1"/>
          </p:nvPr>
        </p:nvSpPr>
        <p:spPr/>
        <p:txBody>
          <a:bodyPr/>
          <a:lstStyle/>
          <a:p>
            <a:pPr>
              <a:spcBef>
                <a:spcPts val="600"/>
              </a:spcBef>
            </a:pPr>
            <a:r>
              <a:rPr lang="es-ES" dirty="0"/>
              <a:t>John Alexander Niño Bernal</a:t>
            </a:r>
          </a:p>
          <a:p>
            <a:pPr>
              <a:spcBef>
                <a:spcPts val="600"/>
              </a:spcBef>
            </a:pPr>
            <a:r>
              <a:rPr lang="es-ES" dirty="0"/>
              <a:t>Maestría en Ciberseguridad y Ciberdefensa</a:t>
            </a:r>
          </a:p>
          <a:p>
            <a:pPr>
              <a:spcBef>
                <a:spcPts val="600"/>
              </a:spcBef>
            </a:pPr>
            <a:r>
              <a:rPr lang="es-ES" dirty="0"/>
              <a:t>Cohorte XIV - 2024</a:t>
            </a:r>
            <a:endParaRPr lang="es-CO" dirty="0"/>
          </a:p>
        </p:txBody>
      </p:sp>
    </p:spTree>
    <p:extLst>
      <p:ext uri="{BB962C8B-B14F-4D97-AF65-F5344CB8AC3E}">
        <p14:creationId xmlns:p14="http://schemas.microsoft.com/office/powerpoint/2010/main" val="47838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4053383"/>
            <a:ext cx="12192000" cy="1066998"/>
          </a:xfrm>
          <a:prstGeom prst="rect">
            <a:avLst/>
          </a:prstGeom>
        </p:spPr>
        <p:txBody>
          <a:bodyPr/>
          <a:lstStyle/>
          <a:p>
            <a:r>
              <a:rPr lang="es-ES" sz="9800" dirty="0"/>
              <a:t>Gracias</a:t>
            </a:r>
            <a:endParaRPr lang="en-US" sz="9800" dirty="0"/>
          </a:p>
        </p:txBody>
      </p:sp>
    </p:spTree>
    <p:extLst>
      <p:ext uri="{BB962C8B-B14F-4D97-AF65-F5344CB8AC3E}">
        <p14:creationId xmlns:p14="http://schemas.microsoft.com/office/powerpoint/2010/main" val="306299526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EFEFB-0724-6988-F0C9-ED9FC1C41B4F}"/>
              </a:ext>
            </a:extLst>
          </p:cNvPr>
          <p:cNvSpPr>
            <a:spLocks noGrp="1"/>
          </p:cNvSpPr>
          <p:nvPr>
            <p:ph type="ctrTitle"/>
          </p:nvPr>
        </p:nvSpPr>
        <p:spPr>
          <a:xfrm>
            <a:off x="733598" y="412727"/>
            <a:ext cx="10663705" cy="522809"/>
          </a:xfrm>
        </p:spPr>
        <p:txBody>
          <a:bodyPr/>
          <a:lstStyle/>
          <a:p>
            <a:r>
              <a:rPr lang="es-ES" dirty="0"/>
              <a:t>Capitulo 1</a:t>
            </a:r>
            <a:endParaRPr lang="es-CO" dirty="0"/>
          </a:p>
        </p:txBody>
      </p:sp>
      <p:sp>
        <p:nvSpPr>
          <p:cNvPr id="4" name="Marcador de texto 3">
            <a:extLst>
              <a:ext uri="{FF2B5EF4-FFF2-40B4-BE49-F238E27FC236}">
                <a16:creationId xmlns:a16="http://schemas.microsoft.com/office/drawing/2014/main" id="{AB28282D-34A8-1D6C-575A-0445EF98D88A}"/>
              </a:ext>
            </a:extLst>
          </p:cNvPr>
          <p:cNvSpPr>
            <a:spLocks noGrp="1"/>
          </p:cNvSpPr>
          <p:nvPr>
            <p:ph type="body" sz="quarter" idx="14"/>
          </p:nvPr>
        </p:nvSpPr>
        <p:spPr>
          <a:xfrm>
            <a:off x="3825550" y="1792202"/>
            <a:ext cx="6587307" cy="1772918"/>
          </a:xfrm>
        </p:spPr>
        <p:txBody>
          <a:bodyPr>
            <a:normAutofit fontScale="92500" lnSpcReduction="10000"/>
          </a:bodyPr>
          <a:lstStyle/>
          <a:p>
            <a:pPr algn="just"/>
            <a:r>
              <a:rPr lang="es-MX" sz="2400" dirty="0"/>
              <a:t>En este capítulo se abordó el tema de  "</a:t>
            </a:r>
            <a:r>
              <a:rPr lang="es-MX" sz="2400" dirty="0" err="1"/>
              <a:t>Cyber</a:t>
            </a:r>
            <a:r>
              <a:rPr lang="es-MX" sz="2400" dirty="0"/>
              <a:t> </a:t>
            </a:r>
            <a:r>
              <a:rPr lang="es-MX" sz="2400" dirty="0" err="1"/>
              <a:t>Forensics</a:t>
            </a:r>
            <a:r>
              <a:rPr lang="es-MX" sz="2400" dirty="0"/>
              <a:t>" en el cual aborda la importancia de la informática forense en la actualidad, destacando la necesidad de profesionales con experiencia para llevar a cabo los análisis forenses digitales para ser presentados y admitidos ante los estrados judiciales </a:t>
            </a:r>
            <a:endParaRPr lang="es-CO" sz="2400" dirty="0"/>
          </a:p>
        </p:txBody>
      </p:sp>
      <p:sp>
        <p:nvSpPr>
          <p:cNvPr id="6" name="Marcador de texto 5">
            <a:extLst>
              <a:ext uri="{FF2B5EF4-FFF2-40B4-BE49-F238E27FC236}">
                <a16:creationId xmlns:a16="http://schemas.microsoft.com/office/drawing/2014/main" id="{4F4B1E1A-055F-666A-5699-D714D932AF09}"/>
              </a:ext>
            </a:extLst>
          </p:cNvPr>
          <p:cNvSpPr>
            <a:spLocks noGrp="1"/>
          </p:cNvSpPr>
          <p:nvPr>
            <p:ph type="body" sz="quarter" idx="13"/>
          </p:nvPr>
        </p:nvSpPr>
        <p:spPr/>
        <p:txBody>
          <a:bodyPr/>
          <a:lstStyle/>
          <a:p>
            <a:r>
              <a:rPr lang="es-ES" b="1" dirty="0" err="1">
                <a:solidFill>
                  <a:schemeClr val="tx1"/>
                </a:solidFill>
              </a:rPr>
              <a:t>Ciberforense</a:t>
            </a:r>
            <a:r>
              <a:rPr lang="es-ES" b="1" dirty="0">
                <a:solidFill>
                  <a:schemeClr val="tx1"/>
                </a:solidFill>
              </a:rPr>
              <a:t> Cumplimiento y auditoria</a:t>
            </a:r>
            <a:endParaRPr lang="es-CO" b="1" dirty="0">
              <a:solidFill>
                <a:schemeClr val="tx1"/>
              </a:solidFill>
            </a:endParaRPr>
          </a:p>
        </p:txBody>
      </p:sp>
      <p:pic>
        <p:nvPicPr>
          <p:cNvPr id="1028" name="Picture 4" descr="Descripción general de un laboratorio informática forense">
            <a:extLst>
              <a:ext uri="{FF2B5EF4-FFF2-40B4-BE49-F238E27FC236}">
                <a16:creationId xmlns:a16="http://schemas.microsoft.com/office/drawing/2014/main" id="{99A10A60-493E-FACE-268E-EA36A5E5A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4098" y="3971175"/>
            <a:ext cx="3726611" cy="201603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032" name="Picture 8" descr="Informática Forense y el Principio de Mismidad – Perito Fernando Amador Díaz">
            <a:extLst>
              <a:ext uri="{FF2B5EF4-FFF2-40B4-BE49-F238E27FC236}">
                <a16:creationId xmlns:a16="http://schemas.microsoft.com/office/drawing/2014/main" id="{D4B61313-C85F-3ACE-FA4D-86C241CD6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279" y="1629376"/>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6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A5847-4D40-EAE5-314F-4FF66B3B7C8E}"/>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39981509-873E-A725-0D47-FCA6B90DA09C}"/>
              </a:ext>
            </a:extLst>
          </p:cNvPr>
          <p:cNvSpPr>
            <a:spLocks noGrp="1"/>
          </p:cNvSpPr>
          <p:nvPr>
            <p:ph type="body" sz="quarter" idx="14"/>
          </p:nvPr>
        </p:nvSpPr>
        <p:spPr>
          <a:xfrm>
            <a:off x="1194318" y="1581161"/>
            <a:ext cx="9552400" cy="4525919"/>
          </a:xfrm>
        </p:spPr>
        <p:txBody>
          <a:bodyPr>
            <a:normAutofit/>
          </a:bodyPr>
          <a:lstStyle/>
          <a:p>
            <a:r>
              <a:rPr lang="es-MX" sz="2400" dirty="0">
                <a:effectLst/>
                <a:latin typeface="Times New Roman" panose="02020603050405020304" pitchFamily="18" charset="0"/>
                <a:ea typeface="Calibri" panose="020F0502020204030204" pitchFamily="34" charset="0"/>
              </a:rPr>
              <a:t>Se enfatiza la importancia de seguir pautas adecuadas y específicas en cada etapa del proceso, desde la jurisprudencia y la integridad de los datos hasta la adecuada documentación que debe ser plasmada para las actividades forenses</a:t>
            </a:r>
            <a:endParaRPr lang="es-CO" sz="2800" dirty="0"/>
          </a:p>
        </p:txBody>
      </p:sp>
      <p:pic>
        <p:nvPicPr>
          <p:cNvPr id="1030" name="Picture 6" descr="Metodología de Análisis Forense | Ninjas de la Web">
            <a:extLst>
              <a:ext uri="{FF2B5EF4-FFF2-40B4-BE49-F238E27FC236}">
                <a16:creationId xmlns:a16="http://schemas.microsoft.com/office/drawing/2014/main" id="{2EA594FD-548E-C5F9-FA44-B174980AD4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985"/>
          <a:stretch/>
        </p:blipFill>
        <p:spPr bwMode="auto">
          <a:xfrm>
            <a:off x="2929608" y="2855167"/>
            <a:ext cx="6332783" cy="332655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0B1DC590-F851-CB68-85CF-2BE76272536F}"/>
              </a:ext>
            </a:extLst>
          </p:cNvPr>
          <p:cNvSpPr>
            <a:spLocks noGrp="1"/>
          </p:cNvSpPr>
          <p:nvPr>
            <p:ph type="ctrTitle"/>
          </p:nvPr>
        </p:nvSpPr>
        <p:spPr>
          <a:xfrm>
            <a:off x="733598" y="412727"/>
            <a:ext cx="10663705" cy="522809"/>
          </a:xfrm>
        </p:spPr>
        <p:txBody>
          <a:bodyPr/>
          <a:lstStyle/>
          <a:p>
            <a:r>
              <a:rPr lang="es-ES" dirty="0" err="1"/>
              <a:t>Ciberforense</a:t>
            </a:r>
            <a:r>
              <a:rPr lang="es-ES" dirty="0"/>
              <a:t> Cumplimiento y auditoria</a:t>
            </a:r>
          </a:p>
        </p:txBody>
      </p:sp>
    </p:spTree>
    <p:extLst>
      <p:ext uri="{BB962C8B-B14F-4D97-AF65-F5344CB8AC3E}">
        <p14:creationId xmlns:p14="http://schemas.microsoft.com/office/powerpoint/2010/main" val="330420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D5963-A483-FBE2-D8B7-131B29F393C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A3B318-76FF-3763-E799-475A1399A501}"/>
              </a:ext>
            </a:extLst>
          </p:cNvPr>
          <p:cNvSpPr>
            <a:spLocks noGrp="1"/>
          </p:cNvSpPr>
          <p:nvPr>
            <p:ph type="ctrTitle"/>
          </p:nvPr>
        </p:nvSpPr>
        <p:spPr>
          <a:xfrm>
            <a:off x="733598" y="412727"/>
            <a:ext cx="10663705" cy="522809"/>
          </a:xfrm>
        </p:spPr>
        <p:txBody>
          <a:bodyPr/>
          <a:lstStyle/>
          <a:p>
            <a:r>
              <a:rPr lang="es-ES" dirty="0"/>
              <a:t>IMPORTACIA</a:t>
            </a:r>
            <a:endParaRPr lang="es-CO" dirty="0"/>
          </a:p>
        </p:txBody>
      </p:sp>
      <p:sp>
        <p:nvSpPr>
          <p:cNvPr id="4" name="Marcador de texto 3">
            <a:extLst>
              <a:ext uri="{FF2B5EF4-FFF2-40B4-BE49-F238E27FC236}">
                <a16:creationId xmlns:a16="http://schemas.microsoft.com/office/drawing/2014/main" id="{DC348D6A-92EB-D472-783C-230120F90212}"/>
              </a:ext>
            </a:extLst>
          </p:cNvPr>
          <p:cNvSpPr>
            <a:spLocks noGrp="1"/>
          </p:cNvSpPr>
          <p:nvPr>
            <p:ph type="body" sz="quarter" idx="14"/>
          </p:nvPr>
        </p:nvSpPr>
        <p:spPr>
          <a:xfrm>
            <a:off x="1606901" y="1104983"/>
            <a:ext cx="9433249" cy="5691960"/>
          </a:xfrm>
        </p:spPr>
        <p:txBody>
          <a:bodyPr>
            <a:normAutofit/>
          </a:bodyPr>
          <a:lstStyle/>
          <a:p>
            <a:pPr algn="just"/>
            <a:r>
              <a:rPr lang="es-MX" sz="2800" kern="100" dirty="0">
                <a:effectLst/>
                <a:latin typeface="Times New Roman" panose="02020603050405020304" pitchFamily="18" charset="0"/>
                <a:ea typeface="Calibri" panose="020F0502020204030204" pitchFamily="34" charset="0"/>
                <a:cs typeface="Times New Roman" panose="02020603050405020304" pitchFamily="18" charset="0"/>
              </a:rPr>
              <a:t>En este artículo se menciona un caso emblemático donde la informática forense fue crucial para resolver un caso de recaudación de fondos para </a:t>
            </a:r>
            <a:r>
              <a:rPr lang="es-MX" sz="2800" b="1" kern="100" dirty="0">
                <a:effectLst/>
                <a:latin typeface="Times New Roman" panose="02020603050405020304" pitchFamily="18" charset="0"/>
                <a:ea typeface="Calibri" panose="020F0502020204030204" pitchFamily="34" charset="0"/>
                <a:cs typeface="Times New Roman" panose="02020603050405020304" pitchFamily="18" charset="0"/>
              </a:rPr>
              <a:t>al Qaeda, </a:t>
            </a:r>
            <a:r>
              <a:rPr lang="es-MX" sz="2800" kern="100" dirty="0">
                <a:effectLst/>
                <a:latin typeface="Times New Roman" panose="02020603050405020304" pitchFamily="18" charset="0"/>
                <a:ea typeface="Calibri" panose="020F0502020204030204" pitchFamily="34" charset="0"/>
                <a:cs typeface="Times New Roman" panose="02020603050405020304" pitchFamily="18" charset="0"/>
              </a:rPr>
              <a:t>a través de un sitio web alojado en servidores en Connecticut. Se destaca la importancia de la colaboración entre auditores internos y profesionales en informática forense para asegurar la evidencia digital de manera oportuna y efectiva.</a:t>
            </a:r>
            <a:endParaRPr lang="es-CO"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sz="1600" dirty="0"/>
          </a:p>
        </p:txBody>
      </p:sp>
      <p:pic>
        <p:nvPicPr>
          <p:cNvPr id="2050" name="Picture 2" descr="ORIGEN Y EVOLUCIÓN DE LA INFORMÁTICA FORENSE – LA INFORMATICA EN EL MUNDO  FORENSE">
            <a:extLst>
              <a:ext uri="{FF2B5EF4-FFF2-40B4-BE49-F238E27FC236}">
                <a16:creationId xmlns:a16="http://schemas.microsoft.com/office/drawing/2014/main" id="{8B6FF68B-138B-5D04-AF24-CC18F157F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955" y="3601099"/>
            <a:ext cx="4806528" cy="278252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00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D0B94-F674-2D18-5D5E-6AD9104559F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9AA3A67-6D05-20A7-5482-E410417C49B3}"/>
              </a:ext>
            </a:extLst>
          </p:cNvPr>
          <p:cNvSpPr>
            <a:spLocks noGrp="1"/>
          </p:cNvSpPr>
          <p:nvPr>
            <p:ph type="ctrTitle"/>
          </p:nvPr>
        </p:nvSpPr>
        <p:spPr>
          <a:xfrm>
            <a:off x="733598" y="412727"/>
            <a:ext cx="10663705" cy="522809"/>
          </a:xfrm>
        </p:spPr>
        <p:txBody>
          <a:bodyPr/>
          <a:lstStyle/>
          <a:p>
            <a:r>
              <a:rPr lang="es-ES" dirty="0"/>
              <a:t>ASPECTOS IMPORTANTES </a:t>
            </a:r>
            <a:endParaRPr lang="es-CO" dirty="0"/>
          </a:p>
        </p:txBody>
      </p:sp>
      <p:sp>
        <p:nvSpPr>
          <p:cNvPr id="4" name="Marcador de texto 3">
            <a:extLst>
              <a:ext uri="{FF2B5EF4-FFF2-40B4-BE49-F238E27FC236}">
                <a16:creationId xmlns:a16="http://schemas.microsoft.com/office/drawing/2014/main" id="{821C402C-43A9-12FA-34A3-9B0061E7073A}"/>
              </a:ext>
            </a:extLst>
          </p:cNvPr>
          <p:cNvSpPr>
            <a:spLocks noGrp="1"/>
          </p:cNvSpPr>
          <p:nvPr>
            <p:ph type="body" sz="quarter" idx="14"/>
          </p:nvPr>
        </p:nvSpPr>
        <p:spPr>
          <a:xfrm>
            <a:off x="1072058" y="1263921"/>
            <a:ext cx="6187159" cy="4525919"/>
          </a:xfrm>
        </p:spPr>
        <p:txBody>
          <a:bodyPr/>
          <a:lstStyle/>
          <a:p>
            <a:pPr marL="285750" indent="-285750" algn="just">
              <a:buFont typeface="Wingdings" panose="05000000000000000000" pitchFamily="2" charset="2"/>
              <a:buChar char="Ø"/>
            </a:pP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Se presentan desafíos futuros para los </a:t>
            </a:r>
            <a:r>
              <a:rPr lang="es-MX" sz="1800" kern="100" dirty="0" err="1">
                <a:effectLst/>
                <a:latin typeface="Times New Roman" panose="02020603050405020304" pitchFamily="18" charset="0"/>
                <a:ea typeface="Calibri" panose="020F0502020204030204" pitchFamily="34" charset="0"/>
                <a:cs typeface="Times New Roman" panose="02020603050405020304" pitchFamily="18" charset="0"/>
              </a:rPr>
              <a:t>ciberforense</a:t>
            </a: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 como la falta de protocolos claros para la recuperación de datos en dispositivos de estado sólido, así como cuestiones legales que deben considerarse en investigaciones digitales. </a:t>
            </a:r>
          </a:p>
          <a:p>
            <a:pPr marL="285750" indent="-285750" algn="just">
              <a:buFont typeface="Wingdings" panose="05000000000000000000" pitchFamily="2" charset="2"/>
              <a:buChar char="Ø"/>
            </a:pPr>
            <a:endParaRPr lang="es-MX"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La necesidad de adquirir habilidades técnicas específicas y la importancia de garantizar la cadena de custodia en todo momento.</a:t>
            </a:r>
          </a:p>
          <a:p>
            <a:pPr marL="285750" indent="-285750" algn="just">
              <a:buFont typeface="Wingdings" panose="05000000000000000000" pitchFamily="2" charset="2"/>
              <a:buChar char="Ø"/>
            </a:pPr>
            <a:endParaRPr lang="es-MX"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El documento también hace referencia a la legislación vigente en materia de delitos cibernéticos, proporcionando información sobre la Ley de Abuso y Fraude Informático (CFAA) y otras regulaciones relevantes. Se destaca la importancia de comprender las leyes </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pic>
        <p:nvPicPr>
          <p:cNvPr id="4098" name="Picture 2" descr="Principales desafíos y cambios en el uso de evidencia forense digital -  Cellebrite">
            <a:extLst>
              <a:ext uri="{FF2B5EF4-FFF2-40B4-BE49-F238E27FC236}">
                <a16:creationId xmlns:a16="http://schemas.microsoft.com/office/drawing/2014/main" id="{12D3EB42-F475-31D4-602E-3412B7C70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892" y="1045029"/>
            <a:ext cx="3361934" cy="20220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4100" name="Picture 4" descr="Los 10 Casos de Informática Forense que Cambiaron la Historia Judicial –  Perito Fernando Amador Díaz">
            <a:extLst>
              <a:ext uri="{FF2B5EF4-FFF2-40B4-BE49-F238E27FC236}">
                <a16:creationId xmlns:a16="http://schemas.microsoft.com/office/drawing/2014/main" id="{10351B15-D03D-ECDA-3BA5-71411B4D1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892" y="3328728"/>
            <a:ext cx="3361934" cy="237227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948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FBF0F-73C4-6FF7-B84F-25F655CDFB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56F2AB-6123-A09C-5B3D-D940188AE813}"/>
              </a:ext>
            </a:extLst>
          </p:cNvPr>
          <p:cNvSpPr>
            <a:spLocks noGrp="1"/>
          </p:cNvSpPr>
          <p:nvPr>
            <p:ph type="ctrTitle"/>
          </p:nvPr>
        </p:nvSpPr>
        <p:spPr>
          <a:xfrm>
            <a:off x="733598" y="412727"/>
            <a:ext cx="10663705" cy="522809"/>
          </a:xfrm>
        </p:spPr>
        <p:txBody>
          <a:bodyPr/>
          <a:lstStyle/>
          <a:p>
            <a:r>
              <a:rPr lang="es-ES" dirty="0"/>
              <a:t>ESTUDIO DE CASOS </a:t>
            </a:r>
            <a:endParaRPr lang="es-CO" dirty="0"/>
          </a:p>
        </p:txBody>
      </p:sp>
      <p:sp>
        <p:nvSpPr>
          <p:cNvPr id="4" name="Marcador de texto 3">
            <a:extLst>
              <a:ext uri="{FF2B5EF4-FFF2-40B4-BE49-F238E27FC236}">
                <a16:creationId xmlns:a16="http://schemas.microsoft.com/office/drawing/2014/main" id="{4298DA58-8FC1-CF5A-FEC7-17AFE44A292C}"/>
              </a:ext>
            </a:extLst>
          </p:cNvPr>
          <p:cNvSpPr>
            <a:spLocks noGrp="1"/>
          </p:cNvSpPr>
          <p:nvPr>
            <p:ph type="body" sz="quarter" idx="14"/>
          </p:nvPr>
        </p:nvSpPr>
        <p:spPr>
          <a:xfrm>
            <a:off x="733598" y="1166040"/>
            <a:ext cx="8872739" cy="4525919"/>
          </a:xfrm>
        </p:spPr>
        <p:txBody>
          <a:bodyPr>
            <a:normAutofit fontScale="92500" lnSpcReduction="10000"/>
          </a:bodyPr>
          <a:lstStyle/>
          <a:p>
            <a:pPr marL="285750" indent="-285750" algn="just">
              <a:buFont typeface="Wingdings" panose="05000000000000000000" pitchFamily="2" charset="2"/>
              <a:buChar char="Ø"/>
            </a:pPr>
            <a:r>
              <a:rPr lang="es-MX" sz="1800" b="1" dirty="0">
                <a:effectLst/>
                <a:latin typeface="Times New Roman" panose="02020603050405020304" pitchFamily="18" charset="0"/>
                <a:ea typeface="Calibri" panose="020F0502020204030204" pitchFamily="34" charset="0"/>
              </a:rPr>
              <a:t>Fraude de </a:t>
            </a:r>
            <a:r>
              <a:rPr lang="es-MX" sz="1800" b="1" dirty="0" err="1">
                <a:effectLst/>
                <a:latin typeface="Times New Roman" panose="02020603050405020304" pitchFamily="18" charset="0"/>
                <a:ea typeface="Calibri" panose="020F0502020204030204" pitchFamily="34" charset="0"/>
              </a:rPr>
              <a:t>Equity</a:t>
            </a:r>
            <a:r>
              <a:rPr lang="es-MX" sz="1800" b="1" dirty="0">
                <a:effectLst/>
                <a:latin typeface="Times New Roman" panose="02020603050405020304" pitchFamily="18" charset="0"/>
                <a:ea typeface="Calibri" panose="020F0502020204030204" pitchFamily="34" charset="0"/>
              </a:rPr>
              <a:t> </a:t>
            </a:r>
            <a:r>
              <a:rPr lang="es-MX" sz="1800" b="1" dirty="0" err="1">
                <a:effectLst/>
                <a:latin typeface="Times New Roman" panose="02020603050405020304" pitchFamily="18" charset="0"/>
                <a:ea typeface="Calibri" panose="020F0502020204030204" pitchFamily="34" charset="0"/>
              </a:rPr>
              <a:t>Funding</a:t>
            </a:r>
            <a:r>
              <a:rPr lang="es-MX" sz="1800" b="1" dirty="0">
                <a:effectLst/>
                <a:latin typeface="Times New Roman" panose="02020603050405020304" pitchFamily="18" charset="0"/>
                <a:ea typeface="Calibri" panose="020F0502020204030204" pitchFamily="34" charset="0"/>
              </a:rPr>
              <a:t> </a:t>
            </a:r>
            <a:r>
              <a:rPr lang="es-MX" sz="1800" b="1" dirty="0" err="1">
                <a:effectLst/>
                <a:latin typeface="Times New Roman" panose="02020603050405020304" pitchFamily="18" charset="0"/>
                <a:ea typeface="Calibri" panose="020F0502020204030204" pitchFamily="34" charset="0"/>
              </a:rPr>
              <a:t>Insurance</a:t>
            </a:r>
            <a:r>
              <a:rPr lang="es-MX" sz="1800" b="1" dirty="0">
                <a:effectLst/>
                <a:latin typeface="Times New Roman" panose="02020603050405020304" pitchFamily="18" charset="0"/>
                <a:ea typeface="Calibri" panose="020F0502020204030204" pitchFamily="34" charset="0"/>
              </a:rPr>
              <a:t> Company (1973): </a:t>
            </a:r>
            <a:r>
              <a:rPr lang="es-MX" sz="1800" dirty="0">
                <a:effectLst/>
                <a:latin typeface="Times New Roman" panose="02020603050405020304" pitchFamily="18" charset="0"/>
                <a:ea typeface="Calibri" panose="020F0502020204030204" pitchFamily="34" charset="0"/>
              </a:rPr>
              <a:t>Este caso generó un mayor interés en la ciencia forense digital. La empresa de seguros </a:t>
            </a:r>
            <a:r>
              <a:rPr lang="es-MX" sz="1800" dirty="0" err="1">
                <a:effectLst/>
                <a:latin typeface="Times New Roman" panose="02020603050405020304" pitchFamily="18" charset="0"/>
                <a:ea typeface="Calibri" panose="020F0502020204030204" pitchFamily="34" charset="0"/>
              </a:rPr>
              <a:t>Equity</a:t>
            </a:r>
            <a:r>
              <a:rPr lang="es-MX" sz="1800" dirty="0">
                <a:effectLst/>
                <a:latin typeface="Times New Roman" panose="02020603050405020304" pitchFamily="18" charset="0"/>
                <a:ea typeface="Calibri" panose="020F0502020204030204" pitchFamily="34" charset="0"/>
              </a:rPr>
              <a:t> </a:t>
            </a:r>
            <a:r>
              <a:rPr lang="es-MX" sz="1800" dirty="0" err="1">
                <a:effectLst/>
                <a:latin typeface="Times New Roman" panose="02020603050405020304" pitchFamily="18" charset="0"/>
                <a:ea typeface="Calibri" panose="020F0502020204030204" pitchFamily="34" charset="0"/>
              </a:rPr>
              <a:t>Funding</a:t>
            </a:r>
            <a:r>
              <a:rPr lang="es-MX" sz="1800" dirty="0">
                <a:effectLst/>
                <a:latin typeface="Times New Roman" panose="02020603050405020304" pitchFamily="18" charset="0"/>
                <a:ea typeface="Calibri" panose="020F0502020204030204" pitchFamily="34" charset="0"/>
              </a:rPr>
              <a:t> </a:t>
            </a:r>
            <a:r>
              <a:rPr lang="es-MX" sz="1800" dirty="0" err="1">
                <a:effectLst/>
                <a:latin typeface="Times New Roman" panose="02020603050405020304" pitchFamily="18" charset="0"/>
                <a:ea typeface="Calibri" panose="020F0502020204030204" pitchFamily="34" charset="0"/>
              </a:rPr>
              <a:t>Insurance</a:t>
            </a:r>
            <a:r>
              <a:rPr lang="es-MX" sz="1800" dirty="0">
                <a:effectLst/>
                <a:latin typeface="Times New Roman" panose="02020603050405020304" pitchFamily="18" charset="0"/>
                <a:ea typeface="Calibri" panose="020F0502020204030204" pitchFamily="34" charset="0"/>
              </a:rPr>
              <a:t> Company, estuvo involucrada en un escándalo de fraude masivo que fue descubierto gracias a investigaciones forenses digitales. Este caso destacó la importancia de la informática forense en la detección y resolución de fraudes financieros a gran escala.</a:t>
            </a:r>
          </a:p>
          <a:p>
            <a:pPr marL="285750" indent="-285750" algn="just">
              <a:buFont typeface="Wingdings" panose="05000000000000000000" pitchFamily="2" charset="2"/>
              <a:buChar char="Ø"/>
            </a:pPr>
            <a:endParaRPr lang="es-MX" sz="1800" dirty="0">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Ø"/>
            </a:pPr>
            <a:r>
              <a:rPr lang="es-MX" sz="1800" b="1" dirty="0">
                <a:effectLst/>
                <a:latin typeface="Times New Roman" panose="02020603050405020304" pitchFamily="18" charset="0"/>
                <a:ea typeface="Calibri" panose="020F0502020204030204" pitchFamily="34" charset="0"/>
              </a:rPr>
              <a:t>Caso del virus 'I Love </a:t>
            </a:r>
            <a:r>
              <a:rPr lang="es-MX" sz="1800" b="1" dirty="0" err="1">
                <a:effectLst/>
                <a:latin typeface="Times New Roman" panose="02020603050405020304" pitchFamily="18" charset="0"/>
                <a:ea typeface="Calibri" panose="020F0502020204030204" pitchFamily="34" charset="0"/>
              </a:rPr>
              <a:t>You</a:t>
            </a:r>
            <a:r>
              <a:rPr lang="es-MX" sz="1800" b="1" dirty="0">
                <a:effectLst/>
                <a:latin typeface="Times New Roman" panose="02020603050405020304" pitchFamily="18" charset="0"/>
                <a:ea typeface="Calibri" panose="020F0502020204030204" pitchFamily="34" charset="0"/>
              </a:rPr>
              <a:t>' (2000):</a:t>
            </a:r>
            <a:r>
              <a:rPr lang="es-MX" sz="1800" dirty="0">
                <a:effectLst/>
                <a:latin typeface="Times New Roman" panose="02020603050405020304" pitchFamily="18" charset="0"/>
                <a:ea typeface="Calibri" panose="020F0502020204030204" pitchFamily="34" charset="0"/>
              </a:rPr>
              <a:t> Este caso demostró las implicaciones legales complejas de los delitos cibernéticos que se originan en países sin restricciones. El virus 'I Love </a:t>
            </a:r>
            <a:r>
              <a:rPr lang="es-MX" sz="1800" dirty="0" err="1">
                <a:effectLst/>
                <a:latin typeface="Times New Roman" panose="02020603050405020304" pitchFamily="18" charset="0"/>
                <a:ea typeface="Calibri" panose="020F0502020204030204" pitchFamily="34" charset="0"/>
              </a:rPr>
              <a:t>You</a:t>
            </a:r>
            <a:r>
              <a:rPr lang="es-MX" sz="1800" dirty="0">
                <a:effectLst/>
                <a:latin typeface="Times New Roman" panose="02020603050405020304" pitchFamily="18" charset="0"/>
                <a:ea typeface="Calibri" panose="020F0502020204030204" pitchFamily="34" charset="0"/>
              </a:rPr>
              <a:t>' causó estragos en sistemas informáticos en todo el mundo, lo que llevó a investigaciones forenses digitales para rastrear su origen y responsables. Este caso resaltó la necesidad de colaboración internacional en </a:t>
            </a:r>
            <a:r>
              <a:rPr lang="es-MX" sz="1800" dirty="0" err="1">
                <a:effectLst/>
                <a:latin typeface="Times New Roman" panose="02020603050405020304" pitchFamily="18" charset="0"/>
                <a:ea typeface="Calibri" panose="020F0502020204030204" pitchFamily="34" charset="0"/>
              </a:rPr>
              <a:t>ciberforense</a:t>
            </a:r>
            <a:r>
              <a:rPr lang="es-MX" sz="1800" dirty="0">
                <a:effectLst/>
                <a:latin typeface="Times New Roman" panose="02020603050405020304" pitchFamily="18" charset="0"/>
                <a:ea typeface="Calibri" panose="020F0502020204030204" pitchFamily="34" charset="0"/>
              </a:rPr>
              <a:t> para abordar amenazas cibernéticas transfronterizas.</a:t>
            </a:r>
          </a:p>
          <a:p>
            <a:pPr marL="285750" indent="-285750" algn="just">
              <a:buFont typeface="Wingdings" panose="05000000000000000000" pitchFamily="2" charset="2"/>
              <a:buChar char="Ø"/>
            </a:pPr>
            <a:endParaRPr lang="es-MX" sz="1800" dirty="0">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Ø"/>
            </a:pPr>
            <a:r>
              <a:rPr lang="es-MX" sz="1800" b="1" dirty="0">
                <a:effectLst/>
                <a:latin typeface="Times New Roman" panose="02020603050405020304" pitchFamily="18" charset="0"/>
                <a:ea typeface="Calibri" panose="020F0502020204030204" pitchFamily="34" charset="0"/>
              </a:rPr>
              <a:t>Caso del asesinato de Jessica Chapman (2005): </a:t>
            </a:r>
            <a:r>
              <a:rPr lang="es-MX" sz="1800" dirty="0">
                <a:effectLst/>
                <a:latin typeface="Times New Roman" panose="02020603050405020304" pitchFamily="18" charset="0"/>
                <a:ea typeface="Calibri" panose="020F0502020204030204" pitchFamily="34" charset="0"/>
              </a:rPr>
              <a:t>En este caso, los teléfonos móviles jugaron un papel crucial en la investigación del asesinato de Jessica Chapman. La informática forense permitió a los investigadores rastrear y recopilar pruebas digitales de los dispositivos móviles de los sospechosos, lo que contribuyó a resolver el caso. Este ejemplo destaca cómo la evidencia digital puede ser fundamental en investigaciones criminales.</a:t>
            </a:r>
            <a:endParaRPr lang="es-CO" dirty="0"/>
          </a:p>
        </p:txBody>
      </p:sp>
      <p:sp>
        <p:nvSpPr>
          <p:cNvPr id="3" name="AutoShape 2" descr="Un &quot;engaño perfecto&quot; en los seguros de vida">
            <a:extLst>
              <a:ext uri="{FF2B5EF4-FFF2-40B4-BE49-F238E27FC236}">
                <a16:creationId xmlns:a16="http://schemas.microsoft.com/office/drawing/2014/main" id="{30CB7DE6-3EE7-DBFE-FDC5-8F1A5D8B8F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8" name="Picture 4" descr="Un &quot;engaño perfecto&quot; en los seguros de vida">
            <a:extLst>
              <a:ext uri="{FF2B5EF4-FFF2-40B4-BE49-F238E27FC236}">
                <a16:creationId xmlns:a16="http://schemas.microsoft.com/office/drawing/2014/main" id="{1670F410-A188-D001-719A-90926484B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2842" y="1091106"/>
            <a:ext cx="2090952" cy="11755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storia: Cumpleños del virus ILOVEYOU y que podemos aprender del caso">
            <a:extLst>
              <a:ext uri="{FF2B5EF4-FFF2-40B4-BE49-F238E27FC236}">
                <a16:creationId xmlns:a16="http://schemas.microsoft.com/office/drawing/2014/main" id="{784DF4E0-A32D-3DAC-4105-8392B7982A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82" r="17852"/>
          <a:stretch/>
        </p:blipFill>
        <p:spPr bwMode="auto">
          <a:xfrm>
            <a:off x="9762842" y="2494013"/>
            <a:ext cx="2090952" cy="10873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40 años de cárcel para el asesino de Sohan">
            <a:extLst>
              <a:ext uri="{FF2B5EF4-FFF2-40B4-BE49-F238E27FC236}">
                <a16:creationId xmlns:a16="http://schemas.microsoft.com/office/drawing/2014/main" id="{EF717D79-4632-D9A2-25E3-5939225A64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1483" y="4078840"/>
            <a:ext cx="2343896" cy="1312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18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BC2F8-A3A9-E977-E845-DC7393C01D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0AE1B7-9515-EB67-ABB4-B2F3CECA49EC}"/>
              </a:ext>
            </a:extLst>
          </p:cNvPr>
          <p:cNvSpPr>
            <a:spLocks noGrp="1"/>
          </p:cNvSpPr>
          <p:nvPr>
            <p:ph type="ctrTitle"/>
          </p:nvPr>
        </p:nvSpPr>
        <p:spPr>
          <a:xfrm>
            <a:off x="733598" y="412727"/>
            <a:ext cx="10663705" cy="522809"/>
          </a:xfrm>
        </p:spPr>
        <p:txBody>
          <a:bodyPr/>
          <a:lstStyle/>
          <a:p>
            <a:r>
              <a:rPr lang="es-ES" dirty="0"/>
              <a:t>Conclusiones</a:t>
            </a:r>
            <a:endParaRPr lang="es-CO" dirty="0"/>
          </a:p>
        </p:txBody>
      </p:sp>
      <p:sp>
        <p:nvSpPr>
          <p:cNvPr id="4" name="Marcador de texto 3">
            <a:extLst>
              <a:ext uri="{FF2B5EF4-FFF2-40B4-BE49-F238E27FC236}">
                <a16:creationId xmlns:a16="http://schemas.microsoft.com/office/drawing/2014/main" id="{C28B7F8C-61FD-FE07-A4BE-776009148A54}"/>
              </a:ext>
            </a:extLst>
          </p:cNvPr>
          <p:cNvSpPr>
            <a:spLocks noGrp="1"/>
          </p:cNvSpPr>
          <p:nvPr>
            <p:ph type="body" sz="quarter" idx="14"/>
          </p:nvPr>
        </p:nvSpPr>
        <p:spPr>
          <a:xfrm>
            <a:off x="1101011" y="1655806"/>
            <a:ext cx="10326841" cy="4525919"/>
          </a:xfrm>
        </p:spPr>
        <p:txBody>
          <a:bodyPr/>
          <a:lstStyle/>
          <a:p>
            <a:pPr algn="just">
              <a:lnSpc>
                <a:spcPct val="200000"/>
              </a:lnSpc>
              <a:spcAft>
                <a:spcPts val="800"/>
              </a:spcAft>
            </a:pP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Estos casos demuestran la importancia de la informática forense en la resolución de delitos digitales, mostrando cómo la aplicación de técnicas forenses en entornos digitales puede ser fundamental para recopilar pruebas, identificar a los responsables y garantizar la integridad de la evidencia en investigaciones judiciales.</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132952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27796" y="4012442"/>
            <a:ext cx="9676263" cy="1189829"/>
          </a:xfrm>
        </p:spPr>
        <p:txBody>
          <a:bodyPr/>
          <a:lstStyle/>
          <a:p>
            <a:r>
              <a:rPr lang="es-ES" sz="11800" dirty="0"/>
              <a:t>Preguntas</a:t>
            </a:r>
            <a:endParaRPr lang="en-US" sz="11800" dirty="0"/>
          </a:p>
        </p:txBody>
      </p:sp>
    </p:spTree>
    <p:extLst>
      <p:ext uri="{BB962C8B-B14F-4D97-AF65-F5344CB8AC3E}">
        <p14:creationId xmlns:p14="http://schemas.microsoft.com/office/powerpoint/2010/main" val="18575786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8478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548</Words>
  <Application>Microsoft Office PowerPoint</Application>
  <PresentationFormat>Panorámica</PresentationFormat>
  <Paragraphs>29</Paragraphs>
  <Slides>10</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Calibri</vt:lpstr>
      <vt:lpstr>Times New Roman</vt:lpstr>
      <vt:lpstr>Wingdings</vt:lpstr>
      <vt:lpstr>Tema de Office</vt:lpstr>
      <vt:lpstr>Ciberforense Cumplimiento y auditoria</vt:lpstr>
      <vt:lpstr>Capitulo 1</vt:lpstr>
      <vt:lpstr>Ciberforense Cumplimiento y auditoria</vt:lpstr>
      <vt:lpstr>IMPORTACIA</vt:lpstr>
      <vt:lpstr>ASPECTOS IMPORTANTES </vt:lpstr>
      <vt:lpstr>ESTUDIO DE CASOS </vt:lpstr>
      <vt:lpstr>Conclusiones</vt:lpstr>
      <vt:lpstr>Preguntas</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PS. ANDREA LICETH GOMEZ PARADA</dc:creator>
  <cp:lastModifiedBy>JOHN ALEXANDER NIÑO BERNAL</cp:lastModifiedBy>
  <cp:revision>64</cp:revision>
  <dcterms:created xsi:type="dcterms:W3CDTF">2022-12-15T16:57:41Z</dcterms:created>
  <dcterms:modified xsi:type="dcterms:W3CDTF">2024-04-26T19:35:06Z</dcterms:modified>
</cp:coreProperties>
</file>